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5"/>
    <p:restoredTop sz="80732"/>
  </p:normalViewPr>
  <p:slideViewPr>
    <p:cSldViewPr snapToGrid="0">
      <p:cViewPr>
        <p:scale>
          <a:sx n="72" d="100"/>
          <a:sy n="72" d="100"/>
        </p:scale>
        <p:origin x="52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The user interacts with the issuer to obtain token generator bound to the user identity. </a:t>
            </a:r>
          </a:p>
          <a:p>
            <a:pPr marL="228600" indent="-228600">
              <a:buAutoNum type="arabicPeriod"/>
            </a:pPr>
            <a:r>
              <a:rPr lang="en-US" dirty="0"/>
              <a:t>The user wants to access some service provided by the verifier. The verifier will ask the users to authenticate themselves to be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anonymity</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A </a:t>
            </a:r>
            <a:r>
              <a:rPr lang="en-US" dirty="0" err="1"/>
              <a:t>newuser</a:t>
            </a:r>
            <a:r>
              <a:rPr lang="en-US" dirty="0"/>
              <a:t> generating a pk of a user, a user oracle for issuance sessions with the adversary specifying the user ID and session ID, and finally the show oracle which the adv determines which token generator will be used by the </a:t>
            </a:r>
            <a:r>
              <a:rPr lang="en-US" dirty="0" err="1"/>
              <a:t>sid</a:t>
            </a:r>
            <a:r>
              <a:rPr lang="en-US" dirty="0"/>
              <a:t> of the issuance sessions. </a:t>
            </a:r>
          </a:p>
          <a:p>
            <a:endParaRPr lang="en-US" dirty="0"/>
          </a:p>
          <a:p>
            <a:r>
              <a:rPr lang="en-US" dirty="0"/>
              <a:t>Now let’s see how each of these oracles look like. </a:t>
            </a:r>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the real-world looks like in the definition.</a:t>
            </a:r>
          </a:p>
          <a:p>
            <a:endParaRPr lang="en-US" dirty="0"/>
          </a:p>
          <a:p>
            <a:r>
              <a:rPr lang="en-US" dirty="0"/>
              <a:t>The new user oracle generates the </a:t>
            </a:r>
            <a:r>
              <a:rPr lang="en-US" dirty="0" err="1"/>
              <a:t>pk_U</a:t>
            </a:r>
            <a:r>
              <a:rPr lang="en-US" dirty="0"/>
              <a:t> along with some inner state of the user.</a:t>
            </a:r>
          </a:p>
          <a:p>
            <a:endParaRPr lang="en-US" dirty="0"/>
          </a:p>
          <a:p>
            <a:r>
              <a:rPr lang="en-US" dirty="0"/>
              <a:t>This state is then used by the user in the issuance sessions with the malicious issuer</a:t>
            </a:r>
          </a:p>
          <a:p>
            <a:endParaRPr lang="en-US" dirty="0"/>
          </a:p>
          <a:p>
            <a:r>
              <a:rPr lang="en-US" dirty="0"/>
              <a:t>The token generator obtained by the user is then used during showing to produce the tokens, with some changes made to its state.</a:t>
            </a:r>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r>
              <a:rPr lang="en-US" dirty="0"/>
              <a:t>In the ideal world, the simulator at </a:t>
            </a:r>
          </a:p>
          <a:p>
            <a:pPr marL="228600" indent="-228600">
              <a:buAutoNum type="arabicParenBoth"/>
            </a:pPr>
            <a:r>
              <a:rPr lang="en-US" dirty="0"/>
              <a:t>Issuance only knows the user’s identity, </a:t>
            </a:r>
          </a:p>
          <a:p>
            <a:pPr marL="228600" indent="-228600">
              <a:buAutoNum type="arabicParenBoth"/>
            </a:pPr>
            <a:r>
              <a:rPr lang="en-US" dirty="0"/>
              <a:t>while at showing it only knows the public key of the adversary. </a:t>
            </a:r>
          </a:p>
          <a:p>
            <a:pPr marL="0" indent="0">
              <a:buNone/>
            </a:pPr>
            <a:r>
              <a:rPr lang="en-US" dirty="0"/>
              <a:t>Note that the simulator does not keep any states. </a:t>
            </a:r>
          </a:p>
          <a:p>
            <a:pPr marL="0" indent="0">
              <a:buNone/>
            </a:pPr>
            <a:endParaRPr lang="en-US" dirty="0"/>
          </a:p>
          <a:p>
            <a:pPr marL="0" indent="0">
              <a:buNone/>
            </a:pPr>
            <a:r>
              <a:rPr lang="en-US" dirty="0"/>
              <a:t>Moreover, we remark that there are restrictions to how the show oracle can be queried.</a:t>
            </a:r>
          </a:p>
          <a:p>
            <a:pPr marL="0" indent="0">
              <a:buNone/>
            </a:pPr>
            <a:r>
              <a:rPr lang="en-US" dirty="0"/>
              <a:t>In particular, A cannot ask for more than N tokens per token generator. And importantly, it cannot ask for more than k tokens per generator. </a:t>
            </a:r>
          </a:p>
          <a:p>
            <a:pPr marL="0" indent="0">
              <a:buNone/>
            </a:pPr>
            <a:endParaRPr lang="en-US" dirty="0"/>
          </a:p>
          <a:p>
            <a:pPr marL="0" indent="0">
              <a:buNone/>
            </a:pPr>
            <a:r>
              <a:rPr lang="en-US" dirty="0"/>
              <a:t>In computational notion, this is implicitly bounded by some poly. For unbounded A, however, we need to specify them concretely, otherwise, adversary can make unbounded number of queries and figure out the underlying user.</a:t>
            </a:r>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everlasting anonymity, we first try to replace the PRF with random degree-k polynomial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the </a:t>
            </a:r>
            <a:r>
              <a:rPr lang="en-US" dirty="0" err="1"/>
              <a:t>pk_U</a:t>
            </a:r>
            <a:r>
              <a:rPr lang="en-US" dirty="0"/>
              <a:t> and the comm. using structure preserving signatures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(Mention </a:t>
            </a:r>
            <a:r>
              <a:rPr lang="en-US" dirty="0" err="1"/>
              <a:t>Groth</a:t>
            </a:r>
            <a:r>
              <a:rPr lang="en-US" dirty="0"/>
              <a:t>-Sahai for the pairing-product equations check) </a:t>
            </a:r>
          </a:p>
          <a:p>
            <a:r>
              <a:rPr lang="en-US" dirty="0"/>
              <a:t>4. Note that here we achieve anonymity through k-wise independence, statistical hiding of KZG commitment, and statistical ZK.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with (almost) k-wise independent function with fast evaluation (make it clear that this is not defined yet, will mention next slide) -- Change naming?</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 . We </a:t>
            </a:r>
            <a:r>
              <a:rPr lang="en-US" dirty="0" err="1"/>
              <a:t>won’y</a:t>
            </a:r>
            <a:r>
              <a:rPr lang="en-US" dirty="0"/>
              <a:t> focus on </a:t>
            </a:r>
            <a:r>
              <a:rPr lang="en-US" dirty="0" err="1"/>
              <a:t>linkability</a:t>
            </a:r>
            <a:r>
              <a:rPr lang="en-US" dirty="0"/>
              <a:t> in this talk.</a:t>
            </a:r>
          </a:p>
          <a:p>
            <a:pPr marL="0" indent="0">
              <a:buNone/>
            </a:pPr>
            <a:r>
              <a:rPr lang="en-US" dirty="0"/>
              <a:t>We note that the rate-limited primitives such as credentials are being standardized in the IETF</a:t>
            </a:r>
          </a:p>
          <a:p>
            <a:pPr marL="0" indent="0">
              <a:buNone/>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endParaRPr lang="en-US" dirty="0"/>
          </a:p>
          <a:p>
            <a:pPr marL="0" indent="0">
              <a:buNone/>
            </a:pPr>
            <a:r>
              <a:rPr lang="en-US" dirty="0"/>
              <a:t>The construction is unforgeable because if more than N tokens per context is given, then we know that there should be two tokens with the same counters =&gt; keys are different since </a:t>
            </a:r>
            <a:r>
              <a:rPr lang="en-US" dirty="0" err="1"/>
              <a:t>sn</a:t>
            </a:r>
            <a:r>
              <a:rPr lang="en-US" dirty="0"/>
              <a:t> are distinct (break unforgeability).</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become a problem if the PRF is not post-quantum secure. </a:t>
            </a:r>
          </a:p>
          <a:p>
            <a:r>
              <a:rPr lang="en-US" dirty="0"/>
              <a:t>In particular, for post-quantum anon., even if we transition to PQ schemes, an adversary can still store the tokens and use quantum comp to deanonymize the users later on. </a:t>
            </a:r>
          </a:p>
          <a:p>
            <a:endParaRPr lang="en-US" dirty="0"/>
          </a:p>
          <a:p>
            <a:r>
              <a:rPr lang="en-US" dirty="0"/>
              <a:t>This is not the case for unforgeability </a:t>
            </a:r>
            <a:r>
              <a:rPr lang="en-US" dirty="0" err="1"/>
              <a:t>ome</a:t>
            </a:r>
            <a:r>
              <a:rPr lang="en-US" dirty="0"/>
              <a:t> an issue if where after transitioning nothing can be done to the now un-used scheme.</a:t>
            </a:r>
          </a:p>
        </p:txBody>
      </p:sp>
      <p:sp>
        <p:nvSpPr>
          <p:cNvPr id="4" name="Slide Number Placeholder 3"/>
          <p:cNvSpPr>
            <a:spLocks noGrp="1"/>
          </p:cNvSpPr>
          <p:nvPr>
            <p:ph type="sldNum" sz="quarter" idx="5"/>
          </p:nvPr>
        </p:nvSpPr>
        <p:spPr/>
        <p:txBody>
          <a:bodyPr/>
          <a:lstStyle/>
          <a:p>
            <a:fld id="{DD4DCE83-FC53-BD40-9964-AEF35E8658D2}" type="slidenum">
              <a:rPr lang="en-US" smtClean="0"/>
              <a:t>5</a:t>
            </a:fld>
            <a:endParaRPr lang="en-US"/>
          </a:p>
        </p:txBody>
      </p:sp>
    </p:spTree>
    <p:extLst>
      <p:ext uri="{BB962C8B-B14F-4D97-AF65-F5344CB8AC3E}">
        <p14:creationId xmlns:p14="http://schemas.microsoft.com/office/powerpoint/2010/main" val="428402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there are a couple of ways to </a:t>
            </a:r>
            <a:r>
              <a:rPr lang="en-US" dirty="0" err="1"/>
              <a:t>achiveve</a:t>
            </a:r>
            <a:r>
              <a:rPr lang="en-US" dirty="0"/>
              <a:t> PQ anon. </a:t>
            </a:r>
          </a:p>
          <a:p>
            <a:pPr marL="228600" indent="-228600">
              <a:buAutoNum type="arabicPeriod"/>
            </a:pPr>
            <a:r>
              <a:rPr lang="en-US" dirty="0"/>
              <a:t>Post-quantum scheme. These are nice, but still quite inefficient.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6</a:t>
            </a:fld>
            <a:endParaRPr lang="en-US"/>
          </a:p>
        </p:txBody>
      </p:sp>
    </p:spTree>
    <p:extLst>
      <p:ext uri="{BB962C8B-B14F-4D97-AF65-F5344CB8AC3E}">
        <p14:creationId xmlns:p14="http://schemas.microsoft.com/office/powerpoint/2010/main" val="4085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for similar primitives</a:t>
            </a:r>
          </a:p>
          <a:p>
            <a:pPr marL="171450" indent="-171450">
              <a:buFontTx/>
              <a:buChar char="-"/>
            </a:pPr>
            <a:r>
              <a:rPr lang="en-US" dirty="0"/>
              <a:t>Blind signatures are one-time rate-limiting and batched blind gives similar guarantee to tokens. </a:t>
            </a:r>
          </a:p>
          <a:p>
            <a:pPr marL="171450" indent="-171450">
              <a:buFontTx/>
              <a:buChar char="-"/>
            </a:pPr>
            <a:r>
              <a:rPr lang="en-US" dirty="0"/>
              <a:t>For credentials, even without incorporating the PRF rate limiting, the sizes are still large. </a:t>
            </a:r>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also use a lattice-based PRF + group-based primitive. </a:t>
            </a:r>
          </a:p>
          <a:p>
            <a:r>
              <a:rPr lang="en-US" dirty="0"/>
              <a:t>However, the prover time would be quite large while these will also mix assumptions over different cryptographic structures.</a:t>
            </a:r>
          </a:p>
          <a:p>
            <a:endParaRPr lang="en-US" dirty="0"/>
          </a:p>
          <a:p>
            <a:r>
              <a:rPr lang="en-US" dirty="0"/>
              <a:t>In this work, we explore another alternative which is whether we can push group-based construction to be statistical/everlasting anonymous while still having some kind of efficiency.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8</a:t>
            </a:fld>
            <a:endParaRPr lang="en-US"/>
          </a:p>
        </p:txBody>
      </p:sp>
    </p:spTree>
    <p:extLst>
      <p:ext uri="{BB962C8B-B14F-4D97-AF65-F5344CB8AC3E}">
        <p14:creationId xmlns:p14="http://schemas.microsoft.com/office/powerpoint/2010/main" val="9574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a:p>
            <a:pPr marL="171450" indent="-171450">
              <a:buFontTx/>
              <a:buChar char="-"/>
            </a:pPr>
            <a:endParaRPr lang="en-US" dirty="0"/>
          </a:p>
          <a:p>
            <a:pPr marL="0" indent="0">
              <a:buFontTx/>
              <a:buNone/>
            </a:pPr>
            <a:r>
              <a:rPr lang="en-US" dirty="0"/>
              <a:t>In this talk, I will mostly cover the definition of everlasting anon and our construction at a high-level.</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pPr marL="0" indent="0">
              <a:buFontTx/>
              <a:buNone/>
            </a:pPr>
            <a:r>
              <a:rPr lang="en-US" dirty="0"/>
              <a:t>This is comparison of our scheme with existing constructions. Note that our sizes are smaller and we have stat. anon. </a:t>
            </a:r>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3.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34.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8.png"/><Relationship Id="rId2" Type="http://schemas.openxmlformats.org/officeDocument/2006/relationships/notesSlide" Target="../notesSlides/notesSlide17.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30" grpId="0" animBg="1"/>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mc:Choice xmlns:a14="http://schemas.microsoft.com/office/drawing/2010/main"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20DFD748-11FC-3360-4581-4F98AAA13535}"/>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7" name="Rounded Rectangular Callout 6">
                <a:extLst>
                  <a:ext uri="{FF2B5EF4-FFF2-40B4-BE49-F238E27FC236}">
                    <a16:creationId xmlns:a16="http://schemas.microsoft.com/office/drawing/2014/main" id="{20DFD748-11FC-3360-4581-4F98AAA13535}"/>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50754" y="5975446"/>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88239" cy="29648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info-theoretic secure PRF with fast evaluation </a:t>
            </a:r>
            <a:r>
              <a:rPr lang="en-US" sz="3200" dirty="0">
                <a:solidFill>
                  <a:srgbClr val="C00000"/>
                </a:solidFill>
                <a:latin typeface="Candara" panose="020E0502030303020204" pitchFamily="34" charset="0"/>
              </a:rPr>
              <a:t>[Pagh-Pagh’08,BHNK’18]</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[Pagh-Pagh’08,BHNK’18]</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FFCB52B8-5DE1-96FD-EB83-1DFCB2F69BB0}"/>
                  </a:ext>
                </a:extLst>
              </p:cNvPr>
              <p:cNvSpPr/>
              <p:nvPr/>
            </p:nvSpPr>
            <p:spPr>
              <a:xfrm>
                <a:off x="6991700" y="3497914"/>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6991700" y="3497914"/>
                <a:ext cx="4684308" cy="1258722"/>
              </a:xfrm>
              <a:prstGeom prst="roundRect">
                <a:avLst/>
              </a:prstGeom>
              <a:blipFill>
                <a:blip r:embed="rId17"/>
                <a:stretch>
                  <a:fillRect l="-811" t="-1000" b="-8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378189" y="1831369"/>
            <a:ext cx="2374368" cy="461665"/>
          </a:xfrm>
          <a:prstGeom prst="rect">
            <a:avLst/>
          </a:prstGeom>
          <a:noFill/>
        </p:spPr>
        <p:txBody>
          <a:bodyPr wrap="none" rtlCol="0">
            <a:spAutoFit/>
          </a:bodyPr>
          <a:lstStyle/>
          <a:p>
            <a:r>
              <a:rPr lang="en-US" sz="2400" b="1" dirty="0">
                <a:latin typeface="Candara" panose="020E0502030303020204" pitchFamily="34" charset="0"/>
              </a:rPr>
              <a:t>Anon. 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9866832" y="1849430"/>
            <a:ext cx="2133341" cy="461665"/>
          </a:xfrm>
          <a:prstGeom prst="rect">
            <a:avLst/>
          </a:prstGeom>
          <a:noFill/>
        </p:spPr>
        <p:txBody>
          <a:bodyPr wrap="none" rtlCol="0">
            <a:spAutoFit/>
          </a:bodyPr>
          <a:lstStyle/>
          <a:p>
            <a:r>
              <a:rPr lang="en-US" sz="2400" b="1" dirty="0" err="1">
                <a:latin typeface="Candara" panose="020E0502030303020204" pitchFamily="34" charset="0"/>
              </a:rPr>
              <a:t>Unf</a:t>
            </a:r>
            <a:r>
              <a:rPr lang="en-US" sz="2400" b="1" dirty="0">
                <a:latin typeface="Candara" panose="020E0502030303020204" pitchFamily="34" charset="0"/>
              </a:rPr>
              <a:t>. 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Post-Quantum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u="sng" dirty="0">
                <a:solidFill>
                  <a:schemeClr val="accent3"/>
                </a:solidFill>
              </a:rPr>
              <a:t>Pairing-based</a:t>
            </a:r>
            <a:r>
              <a:rPr lang="en-US" sz="3200" dirty="0">
                <a:solidFill>
                  <a:schemeClr val="accent3"/>
                </a:solidFill>
              </a:rPr>
              <a:t>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generator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20357</TotalTime>
  <Words>3275</Words>
  <Application>Microsoft Macintosh PowerPoint</Application>
  <PresentationFormat>Widescreen</PresentationFormat>
  <Paragraphs>436</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Candara</vt:lpstr>
      <vt:lpstr>Arial</vt:lpstr>
      <vt:lpstr>Symbol</vt:lpstr>
      <vt:lpstr>Cambria Math</vt:lpstr>
      <vt:lpstr>Aptos</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[Pagh-Pagh’08,BHNK’18]</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153</cp:revision>
  <dcterms:created xsi:type="dcterms:W3CDTF">2025-11-22T00:18:34Z</dcterms:created>
  <dcterms:modified xsi:type="dcterms:W3CDTF">2025-12-11T22:23:51Z</dcterms:modified>
</cp:coreProperties>
</file>